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4" r:id="rId3"/>
    <p:sldId id="307" r:id="rId4"/>
    <p:sldId id="308" r:id="rId5"/>
    <p:sldId id="312" r:id="rId6"/>
    <p:sldId id="313" r:id="rId7"/>
    <p:sldId id="309" r:id="rId8"/>
    <p:sldId id="31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6087D"/>
    <a:srgbClr val="9F0561"/>
    <a:srgbClr val="FFC91D"/>
    <a:srgbClr val="D2A000"/>
    <a:srgbClr val="F8C33E"/>
    <a:srgbClr val="BD9B0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4" autoAdjust="0"/>
  </p:normalViewPr>
  <p:slideViewPr>
    <p:cSldViewPr>
      <p:cViewPr>
        <p:scale>
          <a:sx n="66" d="100"/>
          <a:sy n="66" d="100"/>
        </p:scale>
        <p:origin x="-126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7B2D-A822-4B74-881D-2F5D7D86A916}" type="datetimeFigureOut">
              <a:rPr lang="ru-RU" smtClean="0"/>
              <a:pPr/>
              <a:t>30.03.2017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135076" cy="3240360"/>
          </a:xfrm>
        </p:spPr>
        <p:txBody>
          <a:bodyPr>
            <a:noAutofit/>
          </a:bodyPr>
          <a:lstStyle/>
          <a:p>
            <a:pPr marL="444500" indent="3319463" algn="ctr"/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6600" dirty="0" smtClean="0">
                <a:solidFill>
                  <a:srgbClr val="FF0000"/>
                </a:solidFill>
              </a:rPr>
              <a:t>ПРАВА СУДДІ </a:t>
            </a:r>
            <a:br>
              <a:rPr lang="uk-UA" sz="6600" dirty="0" smtClean="0">
                <a:solidFill>
                  <a:srgbClr val="FF0000"/>
                </a:solidFill>
              </a:rPr>
            </a:br>
            <a:r>
              <a:rPr lang="uk-UA" sz="4000" dirty="0" smtClean="0">
                <a:solidFill>
                  <a:srgbClr val="FF0000"/>
                </a:solidFill>
              </a:rPr>
              <a:t>У ДИСЦИПЛІНАРНОМУ ПРОВАДЖЕННІ</a:t>
            </a:r>
            <a:r>
              <a:rPr lang="uk-UA" sz="3800" dirty="0">
                <a:solidFill>
                  <a:schemeClr val="tx1"/>
                </a:solidFill>
              </a:rPr>
              <a:t/>
            </a:r>
            <a:br>
              <a:rPr lang="uk-UA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5184576"/>
          </a:xfrm>
        </p:spPr>
        <p:txBody>
          <a:bodyPr>
            <a:noAutofit/>
          </a:bodyPr>
          <a:lstStyle/>
          <a:p>
            <a:pPr algn="ctr"/>
            <a:r>
              <a:rPr lang="uk-UA" sz="4000" dirty="0" smtClean="0"/>
              <a:t>Якими правами наділений суддя у дисциплінарному провадженні?</a:t>
            </a:r>
          </a:p>
          <a:p>
            <a:pPr algn="ctr">
              <a:spcBef>
                <a:spcPts val="2400"/>
              </a:spcBef>
            </a:pPr>
            <a:r>
              <a:rPr lang="uk-UA" sz="4000" dirty="0" smtClean="0"/>
              <a:t>Вичерпність переліку прав судді, який закріплений Законом України </a:t>
            </a:r>
            <a:r>
              <a:rPr lang="uk-UA" sz="4000" dirty="0" err="1" smtClean="0"/>
              <a:t>“Про</a:t>
            </a:r>
            <a:r>
              <a:rPr lang="uk-UA" sz="4000" dirty="0" smtClean="0"/>
              <a:t> Вищу раду </a:t>
            </a:r>
            <a:r>
              <a:rPr lang="uk-UA" sz="4000" dirty="0" err="1" smtClean="0"/>
              <a:t>правосуддя”</a:t>
            </a:r>
            <a:endParaRPr lang="uk-UA" sz="4000" dirty="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196752"/>
            <a:ext cx="8136904" cy="5184576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Дисциплінарний процес –</a:t>
            </a:r>
          </a:p>
          <a:p>
            <a:pPr algn="ctr">
              <a:buNone/>
            </a:pPr>
            <a:r>
              <a:rPr lang="uk-UA" sz="4000" dirty="0" smtClean="0"/>
              <a:t>змагальний чи інквізиційний</a:t>
            </a:r>
            <a:r>
              <a:rPr lang="ru-RU" sz="4000" dirty="0" smtClean="0"/>
              <a:t>?</a:t>
            </a:r>
            <a:endParaRPr lang="uk-UA" sz="4000" dirty="0" smtClean="0"/>
          </a:p>
          <a:p>
            <a:pPr lvl="0" algn="ctr">
              <a:spcBef>
                <a:spcPts val="3000"/>
              </a:spcBef>
            </a:pPr>
            <a:r>
              <a:rPr lang="uk-UA" sz="4000" dirty="0" smtClean="0"/>
              <a:t>Чи зобов’язаний суддя давати пояснення у справі?</a:t>
            </a:r>
          </a:p>
          <a:p>
            <a:pPr lvl="0" algn="ctr">
              <a:spcBef>
                <a:spcPts val="3000"/>
              </a:spcBef>
            </a:pPr>
            <a:r>
              <a:rPr lang="uk-UA" sz="4000" dirty="0" smtClean="0"/>
              <a:t>Чи це його ПРАВО?</a:t>
            </a:r>
          </a:p>
          <a:p>
            <a:pPr algn="just">
              <a:buNone/>
            </a:pPr>
            <a:endParaRPr lang="uk-UA" sz="3600" b="1" dirty="0" smtClean="0"/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8136904" cy="5256584"/>
          </a:xfrm>
        </p:spPr>
        <p:txBody>
          <a:bodyPr>
            <a:noAutofit/>
          </a:bodyPr>
          <a:lstStyle/>
          <a:p>
            <a:pPr lvl="0" algn="ctr">
              <a:lnSpc>
                <a:spcPct val="120000"/>
              </a:lnSpc>
            </a:pPr>
            <a:r>
              <a:rPr lang="uk-UA" sz="3400" dirty="0" smtClean="0"/>
              <a:t>Кому суддя може висловлювати заперечення? </a:t>
            </a:r>
          </a:p>
          <a:p>
            <a:pPr lvl="0" algn="ctr">
              <a:lnSpc>
                <a:spcPct val="120000"/>
              </a:lnSpc>
              <a:spcBef>
                <a:spcPts val="1200"/>
              </a:spcBef>
            </a:pPr>
            <a:r>
              <a:rPr lang="uk-UA" sz="3400" dirty="0" smtClean="0"/>
              <a:t>Кому суддя може заявляти відводи (</a:t>
            </a:r>
            <a:r>
              <a:rPr lang="uk-UA" sz="3400" i="1" dirty="0" smtClean="0"/>
              <a:t>наприклад, адвокату, який будучи представником заявника, має конфлікт інтересів</a:t>
            </a:r>
            <a:r>
              <a:rPr lang="uk-UA" sz="3400" dirty="0" smtClean="0"/>
              <a:t>)? </a:t>
            </a:r>
          </a:p>
          <a:p>
            <a:pPr lvl="0" algn="ctr">
              <a:lnSpc>
                <a:spcPct val="120000"/>
              </a:lnSpc>
              <a:spcBef>
                <a:spcPts val="1200"/>
              </a:spcBef>
            </a:pPr>
            <a:r>
              <a:rPr lang="uk-UA" sz="3400" dirty="0" smtClean="0"/>
              <a:t>Чи має право суддя висловлювати заперечення членам Дисциплінарної палати?</a:t>
            </a: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/>
          </a:bodyPr>
          <a:lstStyle/>
          <a:p>
            <a:pPr lvl="0" algn="ctr"/>
            <a:endParaRPr lang="uk-UA" sz="4000" dirty="0" smtClean="0"/>
          </a:p>
          <a:p>
            <a:pPr lvl="0" algn="ctr"/>
            <a:r>
              <a:rPr lang="uk-UA" sz="4000" dirty="0" smtClean="0"/>
              <a:t>Хто може бути представником судді у засіданні? </a:t>
            </a:r>
          </a:p>
          <a:p>
            <a:pPr lvl="0" algn="ctr"/>
            <a:endParaRPr lang="uk-UA" sz="4000" dirty="0" smtClean="0"/>
          </a:p>
          <a:p>
            <a:pPr lvl="0" algn="ctr"/>
            <a:r>
              <a:rPr lang="uk-UA" sz="4000" dirty="0" smtClean="0"/>
              <a:t>Тільки адвокат?</a:t>
            </a:r>
            <a:endParaRPr lang="uk-UA" sz="4000" b="1" dirty="0" smtClean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136904" cy="5184576"/>
          </a:xfrm>
        </p:spPr>
        <p:txBody>
          <a:bodyPr>
            <a:normAutofit/>
          </a:bodyPr>
          <a:lstStyle/>
          <a:p>
            <a:pPr lvl="0"/>
            <a:endParaRPr lang="uk-UA" sz="3600" dirty="0" smtClean="0"/>
          </a:p>
          <a:p>
            <a:pPr lvl="0" algn="ctr"/>
            <a:r>
              <a:rPr lang="uk-UA" sz="3600" dirty="0" smtClean="0"/>
              <a:t>До якого моменту суддя може подавати докази та заявляти клопотання?</a:t>
            </a:r>
          </a:p>
          <a:p>
            <a:pPr lvl="0" algn="ctr">
              <a:spcBef>
                <a:spcPts val="1800"/>
              </a:spcBef>
            </a:pPr>
            <a:r>
              <a:rPr lang="uk-UA" sz="3600" dirty="0" smtClean="0"/>
              <a:t>Коли це краще робити?</a:t>
            </a:r>
          </a:p>
          <a:p>
            <a:pPr lvl="0" algn="ctr">
              <a:spcBef>
                <a:spcPts val="1800"/>
              </a:spcBef>
            </a:pPr>
            <a:r>
              <a:rPr lang="uk-UA" sz="3600" dirty="0" smtClean="0"/>
              <a:t>Чи може суддя відкликати, змінювати або доповнювати клопотання?</a:t>
            </a:r>
          </a:p>
          <a:p>
            <a:pPr algn="just">
              <a:buNone/>
            </a:pPr>
            <a:endParaRPr lang="uk-UA" sz="3600" b="1" dirty="0" smtClean="0"/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/>
          </a:bodyPr>
          <a:lstStyle/>
          <a:p>
            <a:pPr lvl="0"/>
            <a:endParaRPr lang="uk-UA" sz="3600" dirty="0" smtClean="0"/>
          </a:p>
          <a:p>
            <a:pPr lvl="0" algn="ctr"/>
            <a:r>
              <a:rPr lang="uk-UA" sz="3600" dirty="0" smtClean="0"/>
              <a:t>Чи може суддя подавати клопотання про розгляд дисциплінарної справи у закритому засіданні?</a:t>
            </a:r>
          </a:p>
          <a:p>
            <a:pPr lvl="0" algn="ctr"/>
            <a:endParaRPr lang="uk-UA" sz="3600" dirty="0" smtClean="0"/>
          </a:p>
          <a:p>
            <a:pPr lvl="0" algn="ctr"/>
            <a:r>
              <a:rPr lang="uk-UA" sz="3600" dirty="0" smtClean="0"/>
              <a:t>З яких підстав?</a:t>
            </a:r>
          </a:p>
          <a:p>
            <a:pPr algn="just">
              <a:buNone/>
            </a:pPr>
            <a:endParaRPr lang="uk-UA" sz="3600" b="1" dirty="0" smtClean="0"/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04088"/>
            <a:ext cx="8147248" cy="1644792"/>
          </a:xfrm>
        </p:spPr>
        <p:txBody>
          <a:bodyPr>
            <a:normAutofit/>
          </a:bodyPr>
          <a:lstStyle/>
          <a:p>
            <a:pPr algn="ctr"/>
            <a:r>
              <a:rPr lang="uk-UA" sz="4800" dirty="0" smtClean="0"/>
              <a:t/>
            </a:r>
            <a:br>
              <a:rPr lang="uk-UA" sz="4800" dirty="0" smtClean="0"/>
            </a:br>
            <a:endParaRPr lang="uk-UA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8136904" cy="5184576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uk-UA" sz="3600" dirty="0" smtClean="0">
              <a:solidFill>
                <a:srgbClr val="FF0000"/>
              </a:solidFill>
            </a:endParaRPr>
          </a:p>
          <a:p>
            <a:pPr lvl="0" algn="ctr">
              <a:buNone/>
            </a:pPr>
            <a:r>
              <a:rPr lang="uk-UA" sz="4000" dirty="0" smtClean="0">
                <a:solidFill>
                  <a:srgbClr val="FF0000"/>
                </a:solidFill>
              </a:rPr>
              <a:t>Детальніше про права судді </a:t>
            </a:r>
          </a:p>
          <a:p>
            <a:pPr lvl="0" algn="ctr">
              <a:buNone/>
            </a:pPr>
            <a:r>
              <a:rPr lang="uk-UA" sz="4000" dirty="0" smtClean="0">
                <a:solidFill>
                  <a:srgbClr val="FF0000"/>
                </a:solidFill>
              </a:rPr>
              <a:t>дивіться у </a:t>
            </a:r>
            <a:r>
              <a:rPr lang="uk-UA" sz="4000" dirty="0" err="1" smtClean="0">
                <a:solidFill>
                  <a:srgbClr val="FF0000"/>
                </a:solidFill>
              </a:rPr>
              <a:t>роздаткових</a:t>
            </a:r>
            <a:r>
              <a:rPr lang="uk-UA" sz="4000" dirty="0" smtClean="0">
                <a:solidFill>
                  <a:srgbClr val="FF0000"/>
                </a:solidFill>
              </a:rPr>
              <a:t> матеріалах </a:t>
            </a:r>
          </a:p>
          <a:p>
            <a:pPr lvl="0" algn="ctr">
              <a:buNone/>
            </a:pPr>
            <a:r>
              <a:rPr lang="uk-UA" sz="4000" dirty="0" smtClean="0">
                <a:solidFill>
                  <a:srgbClr val="FF0000"/>
                </a:solidFill>
              </a:rPr>
              <a:t>до курсу</a:t>
            </a:r>
            <a:endParaRPr lang="uk-UA" sz="4000" b="1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uk-UA" sz="3600" b="1" dirty="0" smtClean="0"/>
          </a:p>
          <a:p>
            <a:pPr algn="just">
              <a:buNone/>
            </a:pPr>
            <a:endParaRPr lang="uk-UA" dirty="0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851</TotalTime>
  <Words>142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 ПРАВА СУДДІ  У ДИСЦИПЛІНАРНОМУ ПРОВАДЖЕННІ </vt:lpstr>
      <vt:lpstr> </vt:lpstr>
      <vt:lpstr> </vt:lpstr>
      <vt:lpstr> </vt:lpstr>
      <vt:lpstr> </vt:lpstr>
      <vt:lpstr> </vt:lpstr>
      <vt:lpstr> </vt:lpstr>
      <vt:lpstr>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ШКОЛА  СУДДІВ УКРАЇНИ</dc:title>
  <dc:creator>Олександр Іщенко</dc:creator>
  <cp:lastModifiedBy>1</cp:lastModifiedBy>
  <cp:revision>181</cp:revision>
  <dcterms:created xsi:type="dcterms:W3CDTF">2012-07-11T07:50:02Z</dcterms:created>
  <dcterms:modified xsi:type="dcterms:W3CDTF">2017-03-30T11:00:19Z</dcterms:modified>
</cp:coreProperties>
</file>